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6"/>
  </p:notes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0" d="100"/>
          <a:sy n="110" d="100"/>
        </p:scale>
        <p:origin x="53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8B5D1-F7C5-4187-9D96-AFE406095FFD}"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844DC-A2E5-4CA4-9D6B-4E1CD2A97182}" type="slidenum">
              <a:rPr lang="en-US" smtClean="0"/>
              <a:t>‹#›</a:t>
            </a:fld>
            <a:endParaRPr lang="en-US"/>
          </a:p>
        </p:txBody>
      </p:sp>
    </p:spTree>
    <p:extLst>
      <p:ext uri="{BB962C8B-B14F-4D97-AF65-F5344CB8AC3E}">
        <p14:creationId xmlns:p14="http://schemas.microsoft.com/office/powerpoint/2010/main" val="6211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a:t>
            </a:r>
            <a:endParaRPr lang="en-US" dirty="0"/>
          </a:p>
        </p:txBody>
      </p:sp>
      <p:sp>
        <p:nvSpPr>
          <p:cNvPr id="4" name="Slide Number Placeholder 3"/>
          <p:cNvSpPr>
            <a:spLocks noGrp="1"/>
          </p:cNvSpPr>
          <p:nvPr>
            <p:ph type="sldNum" sz="quarter" idx="10"/>
          </p:nvPr>
        </p:nvSpPr>
        <p:spPr/>
        <p:txBody>
          <a:bodyPr/>
          <a:lstStyle/>
          <a:p>
            <a:fld id="{298844DC-A2E5-4CA4-9D6B-4E1CD2A97182}" type="slidenum">
              <a:rPr lang="en-US" smtClean="0"/>
              <a:t>1</a:t>
            </a:fld>
            <a:endParaRPr lang="en-US"/>
          </a:p>
        </p:txBody>
      </p:sp>
    </p:spTree>
    <p:extLst>
      <p:ext uri="{BB962C8B-B14F-4D97-AF65-F5344CB8AC3E}">
        <p14:creationId xmlns:p14="http://schemas.microsoft.com/office/powerpoint/2010/main" val="118731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3F9637-2710-497C-8A75-F5D3D86005B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256109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F9637-2710-497C-8A75-F5D3D86005B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145017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F9637-2710-497C-8A75-F5D3D86005B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399145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F9637-2710-497C-8A75-F5D3D86005B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34445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F9637-2710-497C-8A75-F5D3D86005B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7875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3F9637-2710-497C-8A75-F5D3D86005B9}"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111750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3F9637-2710-497C-8A75-F5D3D86005B9}"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369465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3F9637-2710-497C-8A75-F5D3D86005B9}"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6060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F9637-2710-497C-8A75-F5D3D86005B9}"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104534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F9637-2710-497C-8A75-F5D3D86005B9}"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20043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F9637-2710-497C-8A75-F5D3D86005B9}"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4A98E-504E-47D1-A422-FEED69C7C6CB}" type="slidenum">
              <a:rPr lang="en-US" smtClean="0"/>
              <a:t>‹#›</a:t>
            </a:fld>
            <a:endParaRPr lang="en-US"/>
          </a:p>
        </p:txBody>
      </p:sp>
    </p:spTree>
    <p:extLst>
      <p:ext uri="{BB962C8B-B14F-4D97-AF65-F5344CB8AC3E}">
        <p14:creationId xmlns:p14="http://schemas.microsoft.com/office/powerpoint/2010/main" val="88956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alpha val="75000"/>
                <a:lumMod val="75000"/>
                <a:lumOff val="25000"/>
              </a:schemeClr>
            </a:gs>
            <a:gs pos="100000">
              <a:schemeClr val="accent1">
                <a:alpha val="75000"/>
                <a:lumMod val="75000"/>
                <a:lumOff val="25000"/>
              </a:schemeClr>
            </a:gs>
            <a:gs pos="100000">
              <a:schemeClr val="accent1">
                <a:alpha val="75000"/>
                <a:lumMod val="75000"/>
                <a:lumOff val="25000"/>
              </a:schemeClr>
            </a:gs>
            <a:gs pos="100000">
              <a:schemeClr val="accent1">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F9637-2710-497C-8A75-F5D3D86005B9}" type="datetimeFigureOut">
              <a:rPr lang="en-US" smtClean="0"/>
              <a:t>4/28/2023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4A98E-504E-47D1-A422-FEED69C7C6CB}" type="slidenum">
              <a:rPr lang="en-US" smtClean="0"/>
              <a:t>‹#›</a:t>
            </a:fld>
            <a:endParaRPr lang="en-US"/>
          </a:p>
        </p:txBody>
      </p:sp>
    </p:spTree>
    <p:extLst>
      <p:ext uri="{BB962C8B-B14F-4D97-AF65-F5344CB8AC3E}">
        <p14:creationId xmlns:p14="http://schemas.microsoft.com/office/powerpoint/2010/main" val="197291079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614364"/>
            <a:ext cx="9144000" cy="2387600"/>
          </a:xfrm>
        </p:spPr>
        <p:txBody>
          <a:bodyPr>
            <a:normAutofit fontScale="90000"/>
          </a:bodyPr>
          <a:lstStyle/>
          <a:p>
            <a:r>
              <a:rPr lang="en-US" b="1" u="sng" dirty="0" smtClean="0">
                <a:latin typeface="Trebuchet MS" panose="020B0603020202020204" pitchFamily="34" charset="0"/>
              </a:rPr>
              <a:t>Surface Ozone Pollution in the Northern Colorado Front Range</a:t>
            </a:r>
            <a:endParaRPr lang="en-US" dirty="0">
              <a:latin typeface="Trebuchet MS" panose="020B0603020202020204" pitchFamily="34" charset="0"/>
            </a:endParaRPr>
          </a:p>
        </p:txBody>
      </p:sp>
      <p:sp>
        <p:nvSpPr>
          <p:cNvPr id="5" name="Subtitle 2"/>
          <p:cNvSpPr>
            <a:spLocks noGrp="1"/>
          </p:cNvSpPr>
          <p:nvPr>
            <p:ph type="subTitle" idx="1"/>
          </p:nvPr>
        </p:nvSpPr>
        <p:spPr/>
        <p:txBody>
          <a:bodyPr>
            <a:normAutofit lnSpcReduction="10000"/>
          </a:bodyPr>
          <a:lstStyle/>
          <a:p>
            <a:r>
              <a:rPr lang="en-US" dirty="0" smtClean="0">
                <a:latin typeface="Trebuchet MS" panose="020B0603020202020204" pitchFamily="34" charset="0"/>
              </a:rPr>
              <a:t>Dan Welsh, Katie Broyles, Scott </a:t>
            </a:r>
            <a:r>
              <a:rPr lang="en-US" dirty="0" err="1" smtClean="0">
                <a:latin typeface="Trebuchet MS" panose="020B0603020202020204" pitchFamily="34" charset="0"/>
              </a:rPr>
              <a:t>Landes</a:t>
            </a:r>
            <a:endParaRPr lang="en-US" dirty="0" smtClean="0">
              <a:latin typeface="Trebuchet MS" panose="020B0603020202020204" pitchFamily="34" charset="0"/>
            </a:endParaRPr>
          </a:p>
          <a:p>
            <a:r>
              <a:rPr lang="en-US" dirty="0" smtClean="0">
                <a:latin typeface="Trebuchet MS" panose="020B0603020202020204" pitchFamily="34" charset="0"/>
              </a:rPr>
              <a:t>Colorado Department of Public Health and Environment</a:t>
            </a:r>
          </a:p>
          <a:p>
            <a:endParaRPr lang="en-US" dirty="0" smtClean="0"/>
          </a:p>
          <a:p>
            <a:r>
              <a:rPr lang="en-US" dirty="0" smtClean="0">
                <a:solidFill>
                  <a:srgbClr val="0000FF"/>
                </a:solidFill>
              </a:rPr>
              <a:t>dan.welsh@state.co.us</a:t>
            </a:r>
            <a:endParaRPr lang="en-US" dirty="0">
              <a:solidFill>
                <a:srgbClr val="0000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362" y="5608774"/>
            <a:ext cx="3825276" cy="685800"/>
          </a:xfrm>
          <a:prstGeom prst="rect">
            <a:avLst/>
          </a:prstGeom>
        </p:spPr>
      </p:pic>
    </p:spTree>
    <p:extLst>
      <p:ext uri="{BB962C8B-B14F-4D97-AF65-F5344CB8AC3E}">
        <p14:creationId xmlns:p14="http://schemas.microsoft.com/office/powerpoint/2010/main" val="3608422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91" y="10227"/>
            <a:ext cx="10515600" cy="1325563"/>
          </a:xfrm>
        </p:spPr>
        <p:txBody>
          <a:bodyPr/>
          <a:lstStyle/>
          <a:p>
            <a:r>
              <a:rPr lang="en-US" b="1" u="sng" dirty="0" smtClean="0"/>
              <a:t>Background</a:t>
            </a:r>
            <a:endParaRPr lang="en-US" b="1" u="sng" dirty="0"/>
          </a:p>
        </p:txBody>
      </p:sp>
      <p:sp>
        <p:nvSpPr>
          <p:cNvPr id="4" name="Text Placeholder 2"/>
          <p:cNvSpPr txBox="1">
            <a:spLocks/>
          </p:cNvSpPr>
          <p:nvPr/>
        </p:nvSpPr>
        <p:spPr>
          <a:xfrm>
            <a:off x="354013" y="1335790"/>
            <a:ext cx="5806155" cy="478492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Ozone Nonattainment area</a:t>
            </a:r>
          </a:p>
          <a:p>
            <a:pPr marL="0" indent="0">
              <a:buNone/>
            </a:pPr>
            <a:r>
              <a:rPr lang="en-US" dirty="0" smtClean="0"/>
              <a:t>    -Repeated downgrade</a:t>
            </a:r>
          </a:p>
          <a:p>
            <a:pPr marL="0" indent="0">
              <a:buNone/>
            </a:pPr>
            <a:r>
              <a:rPr lang="en-US" dirty="0" smtClean="0"/>
              <a:t>    -&gt; Marginal (2008)</a:t>
            </a:r>
          </a:p>
          <a:p>
            <a:pPr marL="0" indent="0">
              <a:buNone/>
            </a:pPr>
            <a:r>
              <a:rPr lang="en-US" dirty="0" smtClean="0"/>
              <a:t>      -&gt; Moderate (2016)</a:t>
            </a:r>
          </a:p>
          <a:p>
            <a:pPr marL="0" indent="0">
              <a:buNone/>
            </a:pPr>
            <a:r>
              <a:rPr lang="en-US" dirty="0" smtClean="0"/>
              <a:t>        -&gt; Serious (2020)</a:t>
            </a:r>
          </a:p>
          <a:p>
            <a:pPr marL="0" indent="0">
              <a:buNone/>
            </a:pPr>
            <a:r>
              <a:rPr lang="en-US" dirty="0" smtClean="0"/>
              <a:t>          -&gt; Severe (2022)</a:t>
            </a:r>
          </a:p>
          <a:p>
            <a:endParaRPr lang="en-US" dirty="0" smtClean="0"/>
          </a:p>
          <a:p>
            <a:pPr marL="0" indent="0">
              <a:buNone/>
            </a:pPr>
            <a:r>
              <a:rPr lang="en-US" dirty="0" smtClean="0"/>
              <a:t>Contributions:</a:t>
            </a:r>
          </a:p>
          <a:p>
            <a:r>
              <a:rPr lang="en-US" dirty="0" smtClean="0"/>
              <a:t>Urban concentrations, traffic emissions</a:t>
            </a:r>
          </a:p>
          <a:p>
            <a:r>
              <a:rPr lang="en-US" dirty="0" smtClean="0"/>
              <a:t>O&amp;G Operations</a:t>
            </a:r>
          </a:p>
          <a:p>
            <a:r>
              <a:rPr lang="en-US" dirty="0" smtClean="0"/>
              <a:t>Topography</a:t>
            </a:r>
            <a:endParaRPr lang="en-US" dirty="0"/>
          </a:p>
        </p:txBody>
      </p:sp>
      <p:pic>
        <p:nvPicPr>
          <p:cNvPr id="5" name="Picture 4" descr="COGCC_Wells_Ma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3328" y="3128781"/>
            <a:ext cx="3657600" cy="3657600"/>
          </a:xfrm>
          <a:prstGeom prst="rect">
            <a:avLst/>
          </a:prstGeom>
          <a:noFill/>
          <a:ln w="28575">
            <a:solidFill>
              <a:schemeClr val="tx1"/>
            </a:solidFill>
          </a:ln>
        </p:spPr>
      </p:pic>
      <p:pic>
        <p:nvPicPr>
          <p:cNvPr id="6" name="Picture 5"/>
          <p:cNvPicPr>
            <a:picLocks noChangeAspect="1"/>
          </p:cNvPicPr>
          <p:nvPr/>
        </p:nvPicPr>
        <p:blipFill>
          <a:blip r:embed="rId3"/>
          <a:stretch>
            <a:fillRect/>
          </a:stretch>
        </p:blipFill>
        <p:spPr>
          <a:xfrm>
            <a:off x="4645157" y="1196272"/>
            <a:ext cx="4661573" cy="2930162"/>
          </a:xfrm>
          <a:prstGeom prst="rect">
            <a:avLst/>
          </a:prstGeom>
          <a:ln w="28575">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36" y="6282180"/>
            <a:ext cx="2550184" cy="457200"/>
          </a:xfrm>
          <a:prstGeom prst="rect">
            <a:avLst/>
          </a:prstGeom>
        </p:spPr>
      </p:pic>
      <p:sp>
        <p:nvSpPr>
          <p:cNvPr id="3" name="Oval 2"/>
          <p:cNvSpPr/>
          <p:nvPr/>
        </p:nvSpPr>
        <p:spPr>
          <a:xfrm>
            <a:off x="8909434" y="3450566"/>
            <a:ext cx="2705388" cy="28316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87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882" y="100696"/>
            <a:ext cx="10515600" cy="1325563"/>
          </a:xfrm>
        </p:spPr>
        <p:txBody>
          <a:bodyPr/>
          <a:lstStyle/>
          <a:p>
            <a:pPr algn="ctr"/>
            <a:r>
              <a:rPr lang="en-US" b="1" u="sng" dirty="0"/>
              <a:t>Background</a:t>
            </a:r>
            <a:endParaRPr lang="en-US" dirty="0"/>
          </a:p>
        </p:txBody>
      </p:sp>
      <p:sp>
        <p:nvSpPr>
          <p:cNvPr id="4" name="Text Placeholder 4">
            <a:extLst>
              <a:ext uri="{FF2B5EF4-FFF2-40B4-BE49-F238E27FC236}">
                <a16:creationId xmlns="" xmlns:a16="http://schemas.microsoft.com/office/drawing/2014/main" id="{0CA3903B-FB49-4F69-9501-4C21E32DE86D}"/>
              </a:ext>
            </a:extLst>
          </p:cNvPr>
          <p:cNvSpPr txBox="1">
            <a:spLocks/>
          </p:cNvSpPr>
          <p:nvPr/>
        </p:nvSpPr>
        <p:spPr>
          <a:xfrm>
            <a:off x="129726" y="1254995"/>
            <a:ext cx="2442205" cy="4852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smtClean="0"/>
              <a:t>Population Density highest along Colorado Front Range</a:t>
            </a:r>
          </a:p>
          <a:p>
            <a:pPr marL="342900" indent="-342900"/>
            <a:r>
              <a:rPr lang="en-US" dirty="0" smtClean="0"/>
              <a:t>Topography of region is also a major influence</a:t>
            </a:r>
            <a:endParaRPr lang="en-US" dirty="0"/>
          </a:p>
        </p:txBody>
      </p:sp>
      <p:pic>
        <p:nvPicPr>
          <p:cNvPr id="5" name="Picture 2" descr="File:Colorado population 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748" y="2617886"/>
            <a:ext cx="5719252" cy="3268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_CO_FrontRange_Terrain_wLabe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422" y="1455898"/>
            <a:ext cx="3621834" cy="383723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28872" y="5886030"/>
            <a:ext cx="5010853" cy="461665"/>
          </a:xfrm>
          <a:prstGeom prst="rect">
            <a:avLst/>
          </a:prstGeom>
          <a:noFill/>
        </p:spPr>
        <p:txBody>
          <a:bodyPr wrap="square" rtlCol="0">
            <a:spAutoFit/>
          </a:bodyPr>
          <a:lstStyle/>
          <a:p>
            <a:r>
              <a:rPr lang="en-US" sz="1200" dirty="0" smtClean="0"/>
              <a:t>Source: https</a:t>
            </a:r>
            <a:r>
              <a:rPr lang="en-US" sz="1200" dirty="0"/>
              <a:t>://commons.wikimedia.org/wiki/File:Colorado_population_map.png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36" y="6282180"/>
            <a:ext cx="2550184" cy="457200"/>
          </a:xfrm>
          <a:prstGeom prst="rect">
            <a:avLst/>
          </a:prstGeom>
        </p:spPr>
      </p:pic>
    </p:spTree>
    <p:extLst>
      <p:ext uri="{BB962C8B-B14F-4D97-AF65-F5344CB8AC3E}">
        <p14:creationId xmlns:p14="http://schemas.microsoft.com/office/powerpoint/2010/main" val="3878702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283882" y="164800"/>
            <a:ext cx="9250326" cy="761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latin typeface="Trebuchet MS" panose="020B0603020202020204" pitchFamily="34" charset="0"/>
              </a:rPr>
              <a:t>Green Paper Experiment Proposal</a:t>
            </a:r>
            <a:endParaRPr lang="en-US" sz="4000" b="1" dirty="0">
              <a:latin typeface="Trebuchet MS" panose="020B0603020202020204" pitchFamily="34" charset="0"/>
            </a:endParaRPr>
          </a:p>
        </p:txBody>
      </p:sp>
      <p:sp>
        <p:nvSpPr>
          <p:cNvPr id="5" name="Text Placeholder 2"/>
          <p:cNvSpPr txBox="1">
            <a:spLocks/>
          </p:cNvSpPr>
          <p:nvPr/>
        </p:nvSpPr>
        <p:spPr>
          <a:xfrm>
            <a:off x="296348" y="1579419"/>
            <a:ext cx="6704044" cy="527858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Trebuchet MS" panose="020B0603020202020204" pitchFamily="34" charset="0"/>
              </a:rPr>
              <a:t>With due consideration of local meteorological factors in mind, CDPHE air quality forecasters are able to predict potentially unhealthy conditions due to ozone with reliable accuracy.</a:t>
            </a:r>
          </a:p>
          <a:p>
            <a:pPr marL="0" indent="0">
              <a:buNone/>
            </a:pPr>
            <a:r>
              <a:rPr lang="en-US" dirty="0" smtClean="0">
                <a:latin typeface="Trebuchet MS" panose="020B0603020202020204" pitchFamily="34" charset="0"/>
              </a:rPr>
              <a:t>However, further documentation of these processes will lead to greater understanding of the timing, spatial extent, and severity of air pollution episodes when they occur.</a:t>
            </a:r>
          </a:p>
          <a:p>
            <a:pPr marL="0" indent="0">
              <a:buNone/>
            </a:pPr>
            <a:r>
              <a:rPr lang="en-US" dirty="0" smtClean="0">
                <a:latin typeface="Trebuchet MS" panose="020B0603020202020204" pitchFamily="34" charset="0"/>
              </a:rPr>
              <a:t>Use of TEMPO special operations can be employed to observe trace gasses and ozone precursors, and follow the evolution as they convert to ozone and accumulate along the Colorado Front Range</a:t>
            </a:r>
            <a:r>
              <a:rPr lang="en-US" dirty="0" smtClean="0">
                <a:latin typeface="Trebuchet MS" panose="020B0603020202020204" pitchFamily="34" charset="0"/>
              </a:rPr>
              <a:t>.</a:t>
            </a:r>
            <a:endParaRPr lang="en-US" dirty="0" smtClean="0">
              <a:latin typeface="Trebuchet MS" panose="020B0603020202020204" pitchFamily="34" charset="0"/>
            </a:endParaRPr>
          </a:p>
        </p:txBody>
      </p:sp>
      <p:pic>
        <p:nvPicPr>
          <p:cNvPr id="6" name="Picture 5"/>
          <p:cNvPicPr>
            <a:picLocks noChangeAspect="1"/>
          </p:cNvPicPr>
          <p:nvPr/>
        </p:nvPicPr>
        <p:blipFill rotWithShape="1">
          <a:blip r:embed="rId2"/>
          <a:srcRect l="22735" t="4142" r="34784" b="4775"/>
          <a:stretch/>
        </p:blipFill>
        <p:spPr>
          <a:xfrm>
            <a:off x="7324387" y="1415418"/>
            <a:ext cx="3772908" cy="2971896"/>
          </a:xfrm>
          <a:prstGeom prst="rect">
            <a:avLst/>
          </a:prstGeom>
          <a:ln w="38100">
            <a:solidFill>
              <a:schemeClr val="tx1"/>
            </a:solidFill>
          </a:ln>
        </p:spPr>
      </p:pic>
      <p:pic>
        <p:nvPicPr>
          <p:cNvPr id="7" name="Picture 6"/>
          <p:cNvPicPr>
            <a:picLocks noChangeAspect="1"/>
          </p:cNvPicPr>
          <p:nvPr/>
        </p:nvPicPr>
        <p:blipFill rotWithShape="1">
          <a:blip r:embed="rId3"/>
          <a:srcRect b="12709"/>
          <a:stretch/>
        </p:blipFill>
        <p:spPr>
          <a:xfrm>
            <a:off x="9784945" y="4129854"/>
            <a:ext cx="2024515" cy="1274043"/>
          </a:xfrm>
          <a:prstGeom prst="rect">
            <a:avLst/>
          </a:prstGeom>
          <a:ln w="76200">
            <a:solidFill>
              <a:schemeClr val="tx1"/>
            </a:solidFill>
          </a:ln>
        </p:spPr>
      </p:pic>
      <p:sp>
        <p:nvSpPr>
          <p:cNvPr id="8" name="Rectangle 7"/>
          <p:cNvSpPr/>
          <p:nvPr/>
        </p:nvSpPr>
        <p:spPr>
          <a:xfrm>
            <a:off x="8639510" y="2714572"/>
            <a:ext cx="608007" cy="35643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332636">
            <a:off x="9146795" y="3337339"/>
            <a:ext cx="1001293" cy="4324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2110" y="6293367"/>
            <a:ext cx="2550184" cy="457200"/>
          </a:xfrm>
          <a:prstGeom prst="rect">
            <a:avLst/>
          </a:prstGeom>
        </p:spPr>
      </p:pic>
    </p:spTree>
    <p:extLst>
      <p:ext uri="{BB962C8B-B14F-4D97-AF65-F5344CB8AC3E}">
        <p14:creationId xmlns:p14="http://schemas.microsoft.com/office/powerpoint/2010/main" val="130461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1730</TotalTime>
  <Words>185</Words>
  <Application>Microsoft Office PowerPoint</Application>
  <PresentationFormat>Widescreen</PresentationFormat>
  <Paragraphs>27</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Trebuchet MS</vt:lpstr>
      <vt:lpstr>Office Theme</vt:lpstr>
      <vt:lpstr>Surface Ozone Pollution in the Northern Colorado Front Range</vt:lpstr>
      <vt:lpstr>Background</vt:lpstr>
      <vt:lpstr>Background</vt:lpstr>
      <vt:lpstr>PowerPoint Presentation</vt:lpstr>
    </vt:vector>
  </TitlesOfParts>
  <Company>CDPHE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Welsh, Dan</dc:creator>
  <cp:lastModifiedBy>Welsh, Dan</cp:lastModifiedBy>
  <cp:revision>15</cp:revision>
  <dcterms:created xsi:type="dcterms:W3CDTF">2023-04-25T21:21:35Z</dcterms:created>
  <dcterms:modified xsi:type="dcterms:W3CDTF">2023-04-28T19:37:16Z</dcterms:modified>
</cp:coreProperties>
</file>